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0" r:id="rId1"/>
  </p:sldMasterIdLst>
  <p:notesMasterIdLst>
    <p:notesMasterId r:id="rId11"/>
  </p:notesMasterIdLst>
  <p:sldIdLst>
    <p:sldId id="256" r:id="rId2"/>
    <p:sldId id="335" r:id="rId3"/>
    <p:sldId id="377" r:id="rId4"/>
    <p:sldId id="378" r:id="rId5"/>
    <p:sldId id="379" r:id="rId6"/>
    <p:sldId id="381" r:id="rId7"/>
    <p:sldId id="382" r:id="rId8"/>
    <p:sldId id="383" r:id="rId9"/>
    <p:sldId id="35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5DAA0DD-CA63-4319-B945-44A8A8816339}"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fld id="{4A4CAE77-B8B1-49B7-9986-23DC29B73BCB}" type="datetime1">
              <a:rPr lang="en-US" smtClean="0"/>
              <a:pPr>
                <a:defRPr/>
              </a:pPr>
              <a:t>4/14/2020</a:t>
            </a:fld>
            <a:endParaRPr lang="en-US"/>
          </a:p>
        </p:txBody>
      </p:sp>
      <p:sp>
        <p:nvSpPr>
          <p:cNvPr id="20" name="Footer Placeholder 19"/>
          <p:cNvSpPr>
            <a:spLocks noGrp="1"/>
          </p:cNvSpPr>
          <p:nvPr>
            <p:ph type="ftr" sz="quarter" idx="11"/>
          </p:nvPr>
        </p:nvSpPr>
        <p:spPr/>
        <p:txBody>
          <a:bodyPr/>
          <a:lstStyle>
            <a:extLst/>
          </a:lstStyle>
          <a:p>
            <a:pPr>
              <a:defRPr/>
            </a:pPr>
            <a:r>
              <a:rPr lang="en-US" smtClean="0"/>
              <a:t>Author:RK</a:t>
            </a:r>
            <a:endParaRPr lang="en-US"/>
          </a:p>
        </p:txBody>
      </p:sp>
      <p:sp>
        <p:nvSpPr>
          <p:cNvPr id="10" name="Slide Number Placeholder 9"/>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4/14/2020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4/14/2020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4/14/2020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4/14/2020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4/14/2020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4/14/2020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4/14/2020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4/14/2020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4/14/2020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4/14/2020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A77A13B-D29E-4A31-9A3D-BDF778EEE264}" type="datetime1">
              <a:rPr lang="en-US" smtClean="0"/>
              <a:pPr>
                <a:defRPr/>
              </a:pPr>
              <a:t>4/14/2020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US" smtClean="0"/>
              <a:t>Author:RK</a:t>
            </a:r>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1C30FFA0-8383-48F0-ABBC-CA0378A05A10}" type="slidenum">
              <a:rPr lang="en-US" smtClean="0"/>
              <a:pPr>
                <a:defRPr/>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3048000"/>
            <a:ext cx="6934200" cy="3200400"/>
          </a:xfrm>
        </p:spPr>
        <p:txBody>
          <a:bodyPr>
            <a:normAutofit/>
          </a:bodyPr>
          <a:lstStyle/>
          <a:p>
            <a:pPr eaLnBrk="1" hangingPunct="1"/>
            <a:endParaRPr lang="en-US" sz="4000" b="1" u="sng" dirty="0">
              <a:solidFill>
                <a:srgbClr val="FFFF00"/>
              </a:solidFill>
            </a:endParaRPr>
          </a:p>
          <a:p>
            <a:pPr eaLnBrk="1" hangingPunct="1"/>
            <a:r>
              <a:rPr lang="en-US" sz="2700" b="1" u="sng" dirty="0">
                <a:solidFill>
                  <a:srgbClr val="FF0000"/>
                </a:solidFill>
              </a:rPr>
              <a:t>Prepared By</a:t>
            </a:r>
          </a:p>
          <a:p>
            <a:pPr eaLnBrk="1" hangingPunct="1">
              <a:spcBef>
                <a:spcPts val="200"/>
              </a:spcBef>
            </a:pPr>
            <a:r>
              <a:rPr lang="en-US" sz="2700" b="1" dirty="0">
                <a:solidFill>
                  <a:srgbClr val="FF0000"/>
                </a:solidFill>
              </a:rPr>
              <a:t> Dr. SHAHID IQBAL </a:t>
            </a:r>
          </a:p>
          <a:p>
            <a:pPr eaLnBrk="1" hangingPunct="1">
              <a:spcBef>
                <a:spcPts val="200"/>
              </a:spcBef>
            </a:pPr>
            <a:r>
              <a:rPr lang="en-US" sz="1800" b="1" dirty="0">
                <a:solidFill>
                  <a:srgbClr val="FF0000"/>
                </a:solidFill>
              </a:rPr>
              <a:t>Guest Faculty</a:t>
            </a:r>
          </a:p>
          <a:p>
            <a:pPr eaLnBrk="1" hangingPunct="1">
              <a:spcBef>
                <a:spcPts val="200"/>
              </a:spcBef>
            </a:pPr>
            <a:r>
              <a:rPr lang="en-US" sz="1800" b="1" dirty="0">
                <a:solidFill>
                  <a:srgbClr val="FF0000"/>
                </a:solidFill>
              </a:rPr>
              <a:t>Marwari College, </a:t>
            </a:r>
            <a:r>
              <a:rPr lang="en-US" sz="1800" b="1" dirty="0" err="1">
                <a:solidFill>
                  <a:srgbClr val="FF0000"/>
                </a:solidFill>
              </a:rPr>
              <a:t>Darbhanga</a:t>
            </a:r>
            <a:r>
              <a:rPr lang="en-US" sz="1800" b="1" dirty="0">
                <a:solidFill>
                  <a:srgbClr val="FF0000"/>
                </a:solidFill>
              </a:rPr>
              <a:t>,</a:t>
            </a:r>
          </a:p>
          <a:p>
            <a:pPr eaLnBrk="1" hangingPunct="1">
              <a:spcBef>
                <a:spcPts val="200"/>
              </a:spcBef>
            </a:pPr>
            <a:r>
              <a:rPr lang="en-US" sz="1800" b="1" dirty="0">
                <a:solidFill>
                  <a:srgbClr val="FF0000"/>
                </a:solidFill>
              </a:rPr>
              <a:t>Mobile No. and </a:t>
            </a:r>
            <a:r>
              <a:rPr lang="en-US" sz="1800" b="1" dirty="0" err="1">
                <a:solidFill>
                  <a:srgbClr val="FF0000"/>
                </a:solidFill>
              </a:rPr>
              <a:t>Whatsup</a:t>
            </a:r>
            <a:r>
              <a:rPr lang="en-US" sz="1800" b="1" dirty="0">
                <a:solidFill>
                  <a:srgbClr val="FF0000"/>
                </a:solidFill>
              </a:rPr>
              <a:t> No. : 7004160257</a:t>
            </a:r>
          </a:p>
          <a:p>
            <a:pPr eaLnBrk="1" hangingPunct="1">
              <a:spcBef>
                <a:spcPts val="200"/>
              </a:spcBef>
            </a:pPr>
            <a:r>
              <a:rPr lang="en-US" sz="1800" b="1" dirty="0">
                <a:solidFill>
                  <a:srgbClr val="FF0000"/>
                </a:solidFill>
              </a:rPr>
              <a:t>Email ID: shahidlnmu@gmail.com</a:t>
            </a:r>
          </a:p>
          <a:p>
            <a:pPr eaLnBrk="1" hangingPunct="1">
              <a:spcBef>
                <a:spcPts val="200"/>
              </a:spcBef>
            </a:pPr>
            <a:endParaRPr lang="en-US" sz="2500" b="1" dirty="0">
              <a:solidFill>
                <a:srgbClr val="FF0000"/>
              </a:solidFill>
            </a:endParaRPr>
          </a:p>
          <a:p>
            <a:pP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10" name="Title 5"/>
          <p:cNvSpPr>
            <a:spLocks noGrp="1"/>
          </p:cNvSpPr>
          <p:nvPr>
            <p:ph type="ctrTitle"/>
          </p:nvPr>
        </p:nvSpPr>
        <p:spPr>
          <a:xfrm>
            <a:off x="990600" y="533401"/>
            <a:ext cx="8458200" cy="1981200"/>
          </a:xfrm>
        </p:spPr>
        <p:txBody>
          <a:bodyPr>
            <a:noAutofit/>
          </a:bodyPr>
          <a:lstStyle/>
          <a:p>
            <a:r>
              <a:rPr lang="en-US" sz="3500" b="1" u="sng" dirty="0">
                <a:solidFill>
                  <a:srgbClr val="FF0000"/>
                </a:solidFill>
              </a:rPr>
              <a:t/>
            </a:r>
            <a:br>
              <a:rPr lang="en-US" sz="3500" b="1" u="sng" dirty="0">
                <a:solidFill>
                  <a:srgbClr val="FF0000"/>
                </a:solidFill>
              </a:rPr>
            </a:br>
            <a:r>
              <a:rPr lang="en-US" sz="3500" u="sng" dirty="0">
                <a:solidFill>
                  <a:srgbClr val="FF0000"/>
                </a:solidFill>
              </a:rPr>
              <a:t/>
            </a:r>
            <a:br>
              <a:rPr lang="en-US" sz="3500" u="sng" dirty="0">
                <a:solidFill>
                  <a:srgbClr val="FF0000"/>
                </a:solidFill>
              </a:rPr>
            </a:br>
            <a:r>
              <a:rPr lang="en-US" sz="3500" u="sng" dirty="0">
                <a:solidFill>
                  <a:srgbClr val="FF0000"/>
                </a:solidFill>
              </a:rPr>
              <a:t/>
            </a:r>
            <a:br>
              <a:rPr lang="en-US" sz="3500" u="sng" dirty="0">
                <a:solidFill>
                  <a:srgbClr val="FF0000"/>
                </a:solidFill>
              </a:rPr>
            </a:br>
            <a:r>
              <a:rPr lang="en-US" sz="3500" u="sng" dirty="0">
                <a:solidFill>
                  <a:srgbClr val="FF0000"/>
                </a:solidFill>
              </a:rPr>
              <a:t/>
            </a:r>
            <a:br>
              <a:rPr lang="en-US" sz="3500" u="sng" dirty="0">
                <a:solidFill>
                  <a:srgbClr val="FF0000"/>
                </a:solidFill>
              </a:rPr>
            </a:br>
            <a:r>
              <a:rPr lang="en-US" sz="3500" u="sng" dirty="0">
                <a:solidFill>
                  <a:srgbClr val="FF0000"/>
                </a:solidFill>
              </a:rPr>
              <a:t/>
            </a:r>
            <a:br>
              <a:rPr lang="en-US" sz="3500" u="sng" dirty="0">
                <a:solidFill>
                  <a:srgbClr val="FF0000"/>
                </a:solidFill>
              </a:rPr>
            </a:br>
            <a:r>
              <a:rPr lang="en-US" sz="3500" u="sng" dirty="0">
                <a:solidFill>
                  <a:srgbClr val="FF0000"/>
                </a:solidFill>
              </a:rPr>
              <a:t/>
            </a:r>
            <a:br>
              <a:rPr lang="en-US" sz="3500" u="sng" dirty="0">
                <a:solidFill>
                  <a:srgbClr val="FF0000"/>
                </a:solidFill>
              </a:rPr>
            </a:br>
            <a:r>
              <a:rPr lang="en-US" sz="3500" b="1" u="sng" dirty="0">
                <a:solidFill>
                  <a:srgbClr val="FF0000"/>
                </a:solidFill>
              </a:rPr>
              <a:t>WELCOME</a:t>
            </a:r>
            <a:r>
              <a:rPr lang="en-US" sz="3500" dirty="0">
                <a:solidFill>
                  <a:srgbClr val="FF0000"/>
                </a:solidFill>
              </a:rPr>
              <a:t/>
            </a:r>
            <a:br>
              <a:rPr lang="en-US" sz="3500" dirty="0">
                <a:solidFill>
                  <a:srgbClr val="FF0000"/>
                </a:solidFill>
              </a:rPr>
            </a:br>
            <a:r>
              <a:rPr lang="en-US" sz="3500" b="1" dirty="0">
                <a:solidFill>
                  <a:schemeClr val="tx1"/>
                </a:solidFill>
              </a:rPr>
              <a:t>Class: </a:t>
            </a:r>
            <a:r>
              <a:rPr lang="en-US" sz="3500" b="1" dirty="0" err="1">
                <a:solidFill>
                  <a:schemeClr val="tx1"/>
                </a:solidFill>
              </a:rPr>
              <a:t>B.Com</a:t>
            </a:r>
            <a:r>
              <a:rPr lang="en-US" sz="3500" b="1" dirty="0">
                <a:solidFill>
                  <a:schemeClr val="tx1"/>
                </a:solidFill>
              </a:rPr>
              <a:t> – Part-1 </a:t>
            </a:r>
            <a:br>
              <a:rPr lang="en-US" sz="3500" b="1" dirty="0">
                <a:solidFill>
                  <a:schemeClr val="tx1"/>
                </a:solidFill>
              </a:rPr>
            </a:br>
            <a:r>
              <a:rPr lang="en-US" sz="3500" b="1" dirty="0">
                <a:solidFill>
                  <a:schemeClr val="tx1"/>
                </a:solidFill>
              </a:rPr>
              <a:t>Subject: Financial Accounting</a:t>
            </a:r>
            <a:r>
              <a:rPr lang="en-US" sz="3500" dirty="0"/>
              <a:t/>
            </a:r>
            <a:br>
              <a:rPr lang="en-US" sz="3500" dirty="0"/>
            </a:br>
            <a:r>
              <a:rPr lang="en-US" sz="3000" b="1" dirty="0">
                <a:solidFill>
                  <a:srgbClr val="00B050"/>
                </a:solidFill>
              </a:rPr>
              <a:t>TOPIC: </a:t>
            </a:r>
            <a:r>
              <a:rPr sz="3000" b="1" smtClean="0">
                <a:solidFill>
                  <a:srgbClr val="00B050"/>
                </a:solidFill>
              </a:rPr>
              <a:t>Branch </a:t>
            </a:r>
            <a:r>
              <a:rPr sz="3000" b="1" smtClean="0">
                <a:solidFill>
                  <a:srgbClr val="00B050"/>
                </a:solidFill>
              </a:rPr>
              <a:t>Accounts</a:t>
            </a:r>
            <a:r>
              <a:rPr lang="en-US" sz="3000" b="1" dirty="0" smtClean="0">
                <a:solidFill>
                  <a:srgbClr val="00B050"/>
                </a:solidFill>
              </a:rPr>
              <a:t> – Part - 1</a:t>
            </a:r>
            <a:endParaRPr lang="en-US" sz="3000" b="1" dirty="0">
              <a:solidFill>
                <a:srgbClr val="00B050"/>
              </a:solidFill>
            </a:endParaRPr>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74904" y="457200"/>
            <a:ext cx="8083296" cy="914400"/>
          </a:xfrm>
        </p:spPr>
        <p:txBody>
          <a:bodyPr>
            <a:noAutofit/>
          </a:bodyPr>
          <a:lstStyle/>
          <a:p>
            <a:pPr algn="ctr"/>
            <a:r>
              <a:rPr lang="en-US" sz="2800" b="1" dirty="0" smtClean="0">
                <a:solidFill>
                  <a:srgbClr val="FF0000"/>
                </a:solidFill>
                <a:latin typeface="Calibri" pitchFamily="34" charset="0"/>
                <a:cs typeface="Calibri" pitchFamily="34" charset="0"/>
              </a:rPr>
              <a:t>Meaning of </a:t>
            </a:r>
            <a:r>
              <a:rPr lang="en-US" sz="2800" b="1" dirty="0" smtClean="0">
                <a:solidFill>
                  <a:srgbClr val="FF0000"/>
                </a:solidFill>
                <a:latin typeface="Calibri" pitchFamily="34" charset="0"/>
                <a:cs typeface="Calibri" pitchFamily="34" charset="0"/>
              </a:rPr>
              <a:t>Branch and Branch Accounts:</a:t>
            </a:r>
            <a:endParaRPr lang="en-US" sz="2800" b="1" dirty="0">
              <a:solidFill>
                <a:srgbClr val="FF0000"/>
              </a:solidFill>
              <a:latin typeface="Calibri" pitchFamily="34" charset="0"/>
              <a:cs typeface="Calibri" pitchFamily="34" charset="0"/>
            </a:endParaRPr>
          </a:p>
        </p:txBody>
      </p:sp>
      <p:sp>
        <p:nvSpPr>
          <p:cNvPr id="19462" name="Content Placeholder 6"/>
          <p:cNvSpPr>
            <a:spLocks noGrp="1"/>
          </p:cNvSpPr>
          <p:nvPr>
            <p:ph idx="1"/>
          </p:nvPr>
        </p:nvSpPr>
        <p:spPr>
          <a:xfrm>
            <a:off x="381000" y="990600"/>
            <a:ext cx="8382000" cy="5410200"/>
          </a:xfrm>
        </p:spPr>
        <p:txBody>
          <a:bodyPr>
            <a:noAutofit/>
          </a:bodyPr>
          <a:lstStyle/>
          <a:p>
            <a:pPr marL="0" indent="0" algn="just">
              <a:buNone/>
            </a:pPr>
            <a:r>
              <a:rPr lang="en-US" sz="2200" dirty="0" smtClean="0">
                <a:latin typeface="Calibri" pitchFamily="34" charset="0"/>
                <a:cs typeface="Calibri" pitchFamily="34" charset="0"/>
              </a:rPr>
              <a:t> </a:t>
            </a:r>
          </a:p>
          <a:p>
            <a:pPr marL="0" indent="0" algn="just">
              <a:buNone/>
            </a:pPr>
            <a:r>
              <a:rPr lang="en-US" sz="2200" dirty="0" smtClean="0">
                <a:latin typeface="Calibri" pitchFamily="34" charset="0"/>
                <a:cs typeface="Calibri" pitchFamily="34" charset="0"/>
              </a:rPr>
              <a:t>A </a:t>
            </a:r>
            <a:r>
              <a:rPr lang="en-US" sz="2200" b="1" dirty="0" smtClean="0">
                <a:latin typeface="Calibri" pitchFamily="34" charset="0"/>
                <a:cs typeface="Calibri" pitchFamily="34" charset="0"/>
              </a:rPr>
              <a:t>branch</a:t>
            </a:r>
            <a:r>
              <a:rPr lang="en-US" sz="2200" dirty="0" smtClean="0">
                <a:latin typeface="Calibri" pitchFamily="34" charset="0"/>
                <a:cs typeface="Calibri" pitchFamily="34" charset="0"/>
              </a:rPr>
              <a:t> can be described as any establishment carrying on either the same or  substantially the same activity as that carried on by head office of the company. It  must also be noted that the concept of a branch means existence of a head office; for  there can be no branch without a head office – the principal place of business.</a:t>
            </a:r>
            <a:endParaRPr lang="en-US" sz="2200" dirty="0" smtClean="0">
              <a:latin typeface="Calibri" pitchFamily="34" charset="0"/>
              <a:cs typeface="Calibri" pitchFamily="34" charset="0"/>
            </a:endParaRPr>
          </a:p>
          <a:p>
            <a:pPr marL="0" indent="0" algn="just">
              <a:buNone/>
            </a:pPr>
            <a:endParaRPr lang="en-US" sz="2200" dirty="0" smtClean="0">
              <a:latin typeface="Calibri" pitchFamily="34" charset="0"/>
              <a:cs typeface="Calibri" pitchFamily="34" charset="0"/>
            </a:endParaRPr>
          </a:p>
          <a:p>
            <a:pPr marL="0" indent="0" algn="just">
              <a:buNone/>
            </a:pPr>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term </a:t>
            </a:r>
            <a:r>
              <a:rPr lang="en-US" sz="2200" b="1" dirty="0" smtClean="0">
                <a:latin typeface="Calibri" pitchFamily="34" charset="0"/>
                <a:cs typeface="Calibri" pitchFamily="34" charset="0"/>
              </a:rPr>
              <a:t>‘Branch Accounts’</a:t>
            </a:r>
            <a:r>
              <a:rPr lang="en-US" sz="2200" dirty="0" smtClean="0">
                <a:latin typeface="Calibri" pitchFamily="34" charset="0"/>
                <a:cs typeface="Calibri" pitchFamily="34" charset="0"/>
              </a:rPr>
              <a:t>  refer to record of transaction of branches, whether relating to deal with Head Office or with outsiders or deal between different branches in the books of Head office. In order to exercise greater control over the branches, it is necessary to ascertain profit or loss made by such branches separately. For this purpose, a proper accounting system is to be adopted for recording business transactions between Head Office and Branches. </a:t>
            </a:r>
            <a:endParaRPr lang="en-US" sz="2200"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228600" y="190500"/>
            <a:ext cx="8387121" cy="5867400"/>
          </a:xfrm>
        </p:spPr>
        <p:txBody>
          <a:bodyPr>
            <a:noAutofit/>
          </a:bodyPr>
          <a:lstStyle/>
          <a:p>
            <a:pPr algn="just">
              <a:buNone/>
            </a:pPr>
            <a:r>
              <a:rPr lang="en-US" sz="2200" dirty="0" smtClean="0">
                <a:latin typeface="Calibri" pitchFamily="34" charset="0"/>
                <a:cs typeface="Calibri" pitchFamily="34" charset="0"/>
              </a:rPr>
              <a:t>	</a:t>
            </a:r>
          </a:p>
          <a:p>
            <a:pPr algn="just">
              <a:buNone/>
            </a:pPr>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From  the accounting point Of view, branches  can  be broadly classified  into  two  categories  for  the  purpose  of  recording  transactions  in  the  books  of accounts i.e.</a:t>
            </a:r>
            <a:endParaRPr lang="en-US" sz="2200" b="1"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pic>
        <p:nvPicPr>
          <p:cNvPr id="5" name="Picture 4"/>
          <p:cNvPicPr/>
          <p:nvPr/>
        </p:nvPicPr>
        <p:blipFill>
          <a:blip r:embed="rId2"/>
          <a:srcRect/>
          <a:stretch>
            <a:fillRect/>
          </a:stretch>
        </p:blipFill>
        <p:spPr bwMode="auto">
          <a:xfrm>
            <a:off x="1143000" y="1981200"/>
            <a:ext cx="7543800" cy="3181421"/>
          </a:xfrm>
          <a:prstGeom prst="rect">
            <a:avLst/>
          </a:prstGeom>
          <a:noFill/>
          <a:ln w="9525">
            <a:noFill/>
            <a:miter lim="800000"/>
            <a:headEnd/>
            <a:tailEnd/>
          </a:ln>
        </p:spPr>
      </p:pic>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114300"/>
            <a:ext cx="8534400" cy="6362700"/>
          </a:xfrm>
        </p:spPr>
        <p:txBody>
          <a:bodyPr>
            <a:noAutofit/>
          </a:bodyPr>
          <a:lstStyle/>
          <a:p>
            <a:pPr algn="ctr">
              <a:buNone/>
            </a:pPr>
            <a:r>
              <a:rPr lang="en-US" sz="2400" b="1" dirty="0" smtClean="0">
                <a:solidFill>
                  <a:srgbClr val="FF0000"/>
                </a:solidFill>
                <a:latin typeface="Calibri" pitchFamily="34" charset="0"/>
                <a:cs typeface="Calibri" pitchFamily="34" charset="0"/>
              </a:rPr>
              <a:t>Home Branches</a:t>
            </a:r>
            <a:endParaRPr lang="en-US" sz="2400" dirty="0" smtClean="0">
              <a:solidFill>
                <a:srgbClr val="FF0000"/>
              </a:solidFill>
              <a:latin typeface="Calibri" pitchFamily="34" charset="0"/>
              <a:cs typeface="Calibri" pitchFamily="34" charset="0"/>
            </a:endParaRPr>
          </a:p>
          <a:p>
            <a:pPr algn="just">
              <a:buNone/>
            </a:pPr>
            <a:r>
              <a:rPr lang="en-US" sz="1950" b="1" dirty="0" smtClean="0">
                <a:solidFill>
                  <a:srgbClr val="00B050"/>
                </a:solidFill>
                <a:latin typeface="Calibri" pitchFamily="34" charset="0"/>
                <a:cs typeface="Calibri" pitchFamily="34" charset="0"/>
              </a:rPr>
              <a:t>A. Dependent Branches :</a:t>
            </a:r>
            <a:r>
              <a:rPr lang="en-US" sz="1950" b="1" dirty="0" smtClean="0">
                <a:latin typeface="Calibri" pitchFamily="34" charset="0"/>
                <a:cs typeface="Calibri" pitchFamily="34" charset="0"/>
              </a:rPr>
              <a:t> </a:t>
            </a:r>
            <a:r>
              <a:rPr lang="en-US" sz="1950" dirty="0" smtClean="0">
                <a:latin typeface="Calibri" pitchFamily="34" charset="0"/>
                <a:cs typeface="Calibri" pitchFamily="34" charset="0"/>
              </a:rPr>
              <a:t>Dependent branches are those branches which are both keeping their own separate set of books of accounts. The relation between head office and branch is just like agency, therefore, these are also known as agency branches. The following are the salient features of such a branch :</a:t>
            </a:r>
          </a:p>
          <a:p>
            <a:pPr algn="just">
              <a:buNone/>
            </a:pPr>
            <a:r>
              <a:rPr lang="en-US" sz="1950" dirty="0" smtClean="0">
                <a:latin typeface="Calibri" pitchFamily="34" charset="0"/>
                <a:cs typeface="Calibri" pitchFamily="34" charset="0"/>
              </a:rPr>
              <a:t>(</a:t>
            </a:r>
            <a:r>
              <a:rPr lang="en-US" sz="1950" dirty="0" err="1" smtClean="0">
                <a:latin typeface="Calibri" pitchFamily="34" charset="0"/>
                <a:cs typeface="Calibri" pitchFamily="34" charset="0"/>
              </a:rPr>
              <a:t>i</a:t>
            </a:r>
            <a:r>
              <a:rPr lang="en-US" sz="1950" dirty="0" smtClean="0">
                <a:latin typeface="Calibri" pitchFamily="34" charset="0"/>
                <a:cs typeface="Calibri" pitchFamily="34" charset="0"/>
              </a:rPr>
              <a:t>) These branches generally depend upon the head office for supply of goods. However, the branch may be allowed to make purchases from the local parties.</a:t>
            </a:r>
          </a:p>
          <a:p>
            <a:pPr algn="just">
              <a:buNone/>
            </a:pPr>
            <a:r>
              <a:rPr lang="en-US" sz="1950" dirty="0" smtClean="0">
                <a:latin typeface="Calibri" pitchFamily="34" charset="0"/>
                <a:cs typeface="Calibri" pitchFamily="34" charset="0"/>
              </a:rPr>
              <a:t>(ii) All expenses of the branch are directly paid by the head office.</a:t>
            </a:r>
          </a:p>
          <a:p>
            <a:pPr algn="just">
              <a:buNone/>
            </a:pPr>
            <a:r>
              <a:rPr lang="en-US" sz="1950" dirty="0" smtClean="0">
                <a:latin typeface="Calibri" pitchFamily="34" charset="0"/>
                <a:cs typeface="Calibri" pitchFamily="34" charset="0"/>
              </a:rPr>
              <a:t>(iii) In order to meet the petty expenses of the branch, </a:t>
            </a:r>
            <a:r>
              <a:rPr lang="en-US" sz="1950" i="1" dirty="0" smtClean="0">
                <a:latin typeface="Calibri" pitchFamily="34" charset="0"/>
                <a:cs typeface="Calibri" pitchFamily="34" charset="0"/>
              </a:rPr>
              <a:t>e.g., </a:t>
            </a:r>
            <a:r>
              <a:rPr lang="en-US" sz="1950" dirty="0" smtClean="0">
                <a:latin typeface="Calibri" pitchFamily="34" charset="0"/>
                <a:cs typeface="Calibri" pitchFamily="34" charset="0"/>
              </a:rPr>
              <a:t>conveyance expenses, entertainment expenses etc., may be provided with the petty cash from the head office</a:t>
            </a:r>
            <a:r>
              <a:rPr lang="en-US" sz="1950" dirty="0" smtClean="0">
                <a:latin typeface="Calibri" pitchFamily="34" charset="0"/>
                <a:cs typeface="Calibri" pitchFamily="34" charset="0"/>
              </a:rPr>
              <a:t>.</a:t>
            </a:r>
          </a:p>
          <a:p>
            <a:pPr algn="just">
              <a:buNone/>
            </a:pPr>
            <a:r>
              <a:rPr lang="en-US" sz="1950" dirty="0" smtClean="0">
                <a:latin typeface="Calibri" pitchFamily="34" charset="0"/>
                <a:cs typeface="Calibri" pitchFamily="34" charset="0"/>
              </a:rPr>
              <a:t>(iv) Normally branches receiving goods from head office selling for cash only but </a:t>
            </a:r>
            <a:r>
              <a:rPr lang="en-US" sz="1950" dirty="0" smtClean="0">
                <a:latin typeface="Calibri" pitchFamily="34" charset="0"/>
                <a:cs typeface="Calibri" pitchFamily="34" charset="0"/>
              </a:rPr>
              <a:t>also selling </a:t>
            </a:r>
            <a:r>
              <a:rPr lang="en-US" sz="1950" dirty="0" smtClean="0">
                <a:latin typeface="Calibri" pitchFamily="34" charset="0"/>
                <a:cs typeface="Calibri" pitchFamily="34" charset="0"/>
              </a:rPr>
              <a:t>on credit if it is </a:t>
            </a:r>
            <a:r>
              <a:rPr lang="en-US" sz="1950" dirty="0" err="1" smtClean="0">
                <a:latin typeface="Calibri" pitchFamily="34" charset="0"/>
                <a:cs typeface="Calibri" pitchFamily="34" charset="0"/>
              </a:rPr>
              <a:t>authorised</a:t>
            </a:r>
            <a:r>
              <a:rPr lang="en-US" sz="1950" dirty="0" smtClean="0">
                <a:latin typeface="Calibri" pitchFamily="34" charset="0"/>
                <a:cs typeface="Calibri" pitchFamily="34" charset="0"/>
              </a:rPr>
              <a:t> by the head office.</a:t>
            </a:r>
          </a:p>
          <a:p>
            <a:pPr algn="just">
              <a:buNone/>
            </a:pPr>
            <a:r>
              <a:rPr lang="en-US" sz="1950" dirty="0" smtClean="0">
                <a:latin typeface="Calibri" pitchFamily="34" charset="0"/>
                <a:cs typeface="Calibri" pitchFamily="34" charset="0"/>
              </a:rPr>
              <a:t>(v) Cash received from branch from its debtors or on account of cash sales is </a:t>
            </a:r>
            <a:r>
              <a:rPr lang="en-US" sz="1950" dirty="0" smtClean="0">
                <a:latin typeface="Calibri" pitchFamily="34" charset="0"/>
                <a:cs typeface="Calibri" pitchFamily="34" charset="0"/>
              </a:rPr>
              <a:t>daily remitted </a:t>
            </a:r>
            <a:r>
              <a:rPr lang="en-US" sz="1950" dirty="0" smtClean="0">
                <a:latin typeface="Calibri" pitchFamily="34" charset="0"/>
                <a:cs typeface="Calibri" pitchFamily="34" charset="0"/>
              </a:rPr>
              <a:t>to head office or deposited into a bank account opened in the name of </a:t>
            </a:r>
            <a:r>
              <a:rPr lang="en-US" sz="1950" dirty="0" smtClean="0">
                <a:latin typeface="Calibri" pitchFamily="34" charset="0"/>
                <a:cs typeface="Calibri" pitchFamily="34" charset="0"/>
              </a:rPr>
              <a:t>the head </a:t>
            </a:r>
            <a:r>
              <a:rPr lang="en-US" sz="1950" dirty="0" smtClean="0">
                <a:latin typeface="Calibri" pitchFamily="34" charset="0"/>
                <a:cs typeface="Calibri" pitchFamily="34" charset="0"/>
              </a:rPr>
              <a:t>office</a:t>
            </a:r>
            <a:r>
              <a:rPr lang="en-US" sz="1950" dirty="0" smtClean="0">
                <a:latin typeface="Calibri" pitchFamily="34" charset="0"/>
                <a:cs typeface="Calibri" pitchFamily="34" charset="0"/>
              </a:rPr>
              <a:t>.</a:t>
            </a:r>
          </a:p>
          <a:p>
            <a:pPr algn="just">
              <a:buNone/>
            </a:pPr>
            <a:r>
              <a:rPr lang="en-US" sz="1950" dirty="0" smtClean="0">
                <a:latin typeface="Calibri" pitchFamily="34" charset="0"/>
                <a:cs typeface="Calibri" pitchFamily="34" charset="0"/>
              </a:rPr>
              <a:t>(</a:t>
            </a:r>
            <a:r>
              <a:rPr lang="en-US" sz="1950" dirty="0" smtClean="0">
                <a:latin typeface="Calibri" pitchFamily="34" charset="0"/>
                <a:cs typeface="Calibri" pitchFamily="34" charset="0"/>
              </a:rPr>
              <a:t>vi) Such branches maintain certain memorandum records only such as cash </a:t>
            </a:r>
            <a:r>
              <a:rPr lang="en-US" sz="1950" dirty="0" smtClean="0">
                <a:latin typeface="Calibri" pitchFamily="34" charset="0"/>
                <a:cs typeface="Calibri" pitchFamily="34" charset="0"/>
              </a:rPr>
              <a:t>book, debtors </a:t>
            </a:r>
            <a:r>
              <a:rPr lang="en-US" sz="1950" dirty="0" smtClean="0">
                <a:latin typeface="Calibri" pitchFamily="34" charset="0"/>
                <a:cs typeface="Calibri" pitchFamily="34" charset="0"/>
              </a:rPr>
              <a:t>account and stock registers.</a:t>
            </a:r>
            <a:endParaRPr lang="en-US" sz="1950"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419100"/>
            <a:ext cx="8534400" cy="6362700"/>
          </a:xfrm>
        </p:spPr>
        <p:txBody>
          <a:bodyPr>
            <a:noAutofit/>
          </a:bodyPr>
          <a:lstStyle/>
          <a:p>
            <a:pPr algn="just">
              <a:buNone/>
            </a:pPr>
            <a:r>
              <a:rPr lang="en-US" sz="2400" b="1" dirty="0" smtClean="0">
                <a:solidFill>
                  <a:srgbClr val="FF0000"/>
                </a:solidFill>
              </a:rPr>
              <a:t>	Accounting </a:t>
            </a:r>
            <a:r>
              <a:rPr lang="en-US" sz="2400" b="1" dirty="0" smtClean="0">
                <a:solidFill>
                  <a:srgbClr val="FF0000"/>
                </a:solidFill>
              </a:rPr>
              <a:t>procedure : </a:t>
            </a:r>
            <a:endParaRPr lang="en-US" sz="2400" b="1" dirty="0" smtClean="0">
              <a:solidFill>
                <a:srgbClr val="FF0000"/>
              </a:solidFill>
            </a:endParaRPr>
          </a:p>
          <a:p>
            <a:pPr algn="just">
              <a:buNone/>
            </a:pPr>
            <a:r>
              <a:rPr lang="en-US" sz="2400" b="1" dirty="0" smtClean="0"/>
              <a:t>	</a:t>
            </a:r>
            <a:r>
              <a:rPr lang="en-US" sz="2000" dirty="0" smtClean="0">
                <a:latin typeface="Calibri" pitchFamily="34" charset="0"/>
                <a:cs typeface="Calibri" pitchFamily="34" charset="0"/>
              </a:rPr>
              <a:t>In </a:t>
            </a:r>
            <a:r>
              <a:rPr lang="en-US" sz="2000" dirty="0" smtClean="0">
                <a:latin typeface="Calibri" pitchFamily="34" charset="0"/>
                <a:cs typeface="Calibri" pitchFamily="34" charset="0"/>
              </a:rPr>
              <a:t>case of a </a:t>
            </a:r>
            <a:r>
              <a:rPr lang="en-US" sz="2000" b="1" dirty="0" smtClean="0">
                <a:solidFill>
                  <a:srgbClr val="FF0000"/>
                </a:solidFill>
                <a:latin typeface="Calibri" pitchFamily="34" charset="0"/>
                <a:cs typeface="Calibri" pitchFamily="34" charset="0"/>
              </a:rPr>
              <a:t>dependent branch</a:t>
            </a:r>
            <a:r>
              <a:rPr lang="en-US" sz="2000" dirty="0" smtClean="0">
                <a:latin typeface="Calibri" pitchFamily="34" charset="0"/>
                <a:cs typeface="Calibri" pitchFamily="34" charset="0"/>
              </a:rPr>
              <a:t>, the head office may </a:t>
            </a:r>
            <a:r>
              <a:rPr lang="en-US" sz="2000" dirty="0" smtClean="0">
                <a:latin typeface="Calibri" pitchFamily="34" charset="0"/>
                <a:cs typeface="Calibri" pitchFamily="34" charset="0"/>
              </a:rPr>
              <a:t>keep accounts </a:t>
            </a:r>
            <a:r>
              <a:rPr lang="en-US" sz="2000" dirty="0" smtClean="0">
                <a:latin typeface="Calibri" pitchFamily="34" charset="0"/>
                <a:cs typeface="Calibri" pitchFamily="34" charset="0"/>
              </a:rPr>
              <a:t>of the branch according to the following methods :</a:t>
            </a:r>
          </a:p>
          <a:p>
            <a:pPr algn="just">
              <a:buNone/>
            </a:pPr>
            <a:r>
              <a:rPr lang="en-US" sz="2000" dirty="0" smtClean="0">
                <a:latin typeface="Calibri" pitchFamily="34" charset="0"/>
                <a:cs typeface="Calibri" pitchFamily="34" charset="0"/>
              </a:rPr>
              <a:t>		1</a:t>
            </a:r>
            <a:r>
              <a:rPr lang="en-US" sz="2000" dirty="0" smtClean="0">
                <a:latin typeface="Calibri" pitchFamily="34" charset="0"/>
                <a:cs typeface="Calibri" pitchFamily="34" charset="0"/>
              </a:rPr>
              <a:t>. Debtors or Direct Method</a:t>
            </a:r>
          </a:p>
          <a:p>
            <a:pPr algn="just">
              <a:buNone/>
            </a:pPr>
            <a:r>
              <a:rPr lang="en-US" sz="2000" dirty="0" smtClean="0">
                <a:latin typeface="Calibri" pitchFamily="34" charset="0"/>
                <a:cs typeface="Calibri" pitchFamily="34" charset="0"/>
              </a:rPr>
              <a:t>		2</a:t>
            </a:r>
            <a:r>
              <a:rPr lang="en-US" sz="2000" dirty="0" smtClean="0">
                <a:latin typeface="Calibri" pitchFamily="34" charset="0"/>
                <a:cs typeface="Calibri" pitchFamily="34" charset="0"/>
              </a:rPr>
              <a:t>. Final Accounts Method</a:t>
            </a:r>
          </a:p>
          <a:p>
            <a:pPr algn="just">
              <a:buNone/>
            </a:pPr>
            <a:r>
              <a:rPr lang="en-US" sz="2000" dirty="0" smtClean="0">
                <a:latin typeface="Calibri" pitchFamily="34" charset="0"/>
                <a:cs typeface="Calibri" pitchFamily="34" charset="0"/>
              </a:rPr>
              <a:t>		3</a:t>
            </a:r>
            <a:r>
              <a:rPr lang="en-US" sz="2000" dirty="0" smtClean="0">
                <a:latin typeface="Calibri" pitchFamily="34" charset="0"/>
                <a:cs typeface="Calibri" pitchFamily="34" charset="0"/>
              </a:rPr>
              <a:t>. Stock and Debtors Method</a:t>
            </a:r>
          </a:p>
          <a:p>
            <a:pPr algn="just">
              <a:buNone/>
            </a:pPr>
            <a:endParaRPr lang="en-US" sz="2000" b="1" dirty="0" smtClean="0">
              <a:latin typeface="Calibri" pitchFamily="34" charset="0"/>
              <a:cs typeface="Calibri" pitchFamily="34" charset="0"/>
            </a:endParaRPr>
          </a:p>
          <a:p>
            <a:pPr algn="just">
              <a:buNone/>
            </a:pPr>
            <a:r>
              <a:rPr lang="en-US" sz="2000" b="1" dirty="0" smtClean="0">
                <a:solidFill>
                  <a:srgbClr val="00B050"/>
                </a:solidFill>
                <a:latin typeface="Calibri" pitchFamily="34" charset="0"/>
                <a:cs typeface="Calibri" pitchFamily="34" charset="0"/>
              </a:rPr>
              <a:t>	</a:t>
            </a:r>
            <a:r>
              <a:rPr lang="en-US" sz="2000" b="1" dirty="0" smtClean="0">
                <a:solidFill>
                  <a:srgbClr val="00B050"/>
                </a:solidFill>
                <a:latin typeface="Calibri" pitchFamily="34" charset="0"/>
                <a:cs typeface="Calibri" pitchFamily="34" charset="0"/>
              </a:rPr>
              <a:t>1. Debtors </a:t>
            </a:r>
            <a:r>
              <a:rPr lang="en-US" sz="2000" b="1" dirty="0" smtClean="0">
                <a:solidFill>
                  <a:srgbClr val="00B050"/>
                </a:solidFill>
                <a:latin typeface="Calibri" pitchFamily="34" charset="0"/>
                <a:cs typeface="Calibri" pitchFamily="34" charset="0"/>
              </a:rPr>
              <a:t>or Direct Method</a:t>
            </a:r>
          </a:p>
          <a:p>
            <a:pPr algn="just">
              <a:buNone/>
            </a:pPr>
            <a:r>
              <a:rPr lang="en-US" sz="2000" dirty="0" smtClean="0">
                <a:latin typeface="Calibri" pitchFamily="34" charset="0"/>
                <a:cs typeface="Calibri" pitchFamily="34" charset="0"/>
              </a:rPr>
              <a:t>	Under </a:t>
            </a:r>
            <a:r>
              <a:rPr lang="en-US" sz="2000" dirty="0" smtClean="0">
                <a:latin typeface="Calibri" pitchFamily="34" charset="0"/>
                <a:cs typeface="Calibri" pitchFamily="34" charset="0"/>
              </a:rPr>
              <a:t>this method, head office opens one account for one branch. This account is </a:t>
            </a:r>
            <a:r>
              <a:rPr lang="en-US" sz="2000" dirty="0" smtClean="0">
                <a:latin typeface="Calibri" pitchFamily="34" charset="0"/>
                <a:cs typeface="Calibri" pitchFamily="34" charset="0"/>
              </a:rPr>
              <a:t>called </a:t>
            </a:r>
            <a:r>
              <a:rPr lang="en-US" sz="2000" i="1" dirty="0" smtClean="0">
                <a:latin typeface="Calibri" pitchFamily="34" charset="0"/>
                <a:cs typeface="Calibri" pitchFamily="34" charset="0"/>
              </a:rPr>
              <a:t>Branch </a:t>
            </a:r>
            <a:r>
              <a:rPr lang="en-US" sz="2000" i="1" dirty="0" smtClean="0">
                <a:latin typeface="Calibri" pitchFamily="34" charset="0"/>
                <a:cs typeface="Calibri" pitchFamily="34" charset="0"/>
              </a:rPr>
              <a:t>Account. The object of this account is to disclose branch profit or loss. This </a:t>
            </a:r>
            <a:r>
              <a:rPr lang="en-US" sz="2000" i="1" dirty="0" smtClean="0">
                <a:latin typeface="Calibri" pitchFamily="34" charset="0"/>
                <a:cs typeface="Calibri" pitchFamily="34" charset="0"/>
              </a:rPr>
              <a:t>branch </a:t>
            </a:r>
            <a:r>
              <a:rPr lang="en-US" sz="2000" dirty="0" smtClean="0">
                <a:latin typeface="Calibri" pitchFamily="34" charset="0"/>
                <a:cs typeface="Calibri" pitchFamily="34" charset="0"/>
              </a:rPr>
              <a:t>account </a:t>
            </a:r>
            <a:r>
              <a:rPr lang="en-US" sz="2000" dirty="0" smtClean="0">
                <a:latin typeface="Calibri" pitchFamily="34" charset="0"/>
                <a:cs typeface="Calibri" pitchFamily="34" charset="0"/>
              </a:rPr>
              <a:t>is a nominal account. The head office maintains this account in its books. </a:t>
            </a:r>
            <a:r>
              <a:rPr lang="en-US" sz="2000" dirty="0" smtClean="0">
                <a:latin typeface="Calibri" pitchFamily="34" charset="0"/>
                <a:cs typeface="Calibri" pitchFamily="34" charset="0"/>
              </a:rPr>
              <a:t>Normally this </a:t>
            </a:r>
            <a:r>
              <a:rPr lang="en-US" sz="2000" dirty="0" smtClean="0">
                <a:latin typeface="Calibri" pitchFamily="34" charset="0"/>
                <a:cs typeface="Calibri" pitchFamily="34" charset="0"/>
              </a:rPr>
              <a:t>method is followed in case of branches of small size. On the basis of nature and size </a:t>
            </a:r>
            <a:r>
              <a:rPr lang="en-US" sz="2000" dirty="0" smtClean="0">
                <a:latin typeface="Calibri" pitchFamily="34" charset="0"/>
                <a:cs typeface="Calibri" pitchFamily="34" charset="0"/>
              </a:rPr>
              <a:t>of branch</a:t>
            </a:r>
            <a:r>
              <a:rPr lang="en-US" sz="2000" dirty="0" smtClean="0">
                <a:latin typeface="Calibri" pitchFamily="34" charset="0"/>
                <a:cs typeface="Calibri" pitchFamily="34" charset="0"/>
              </a:rPr>
              <a:t>, the dependent branch can be divided into three parts for the purpose of </a:t>
            </a:r>
            <a:r>
              <a:rPr lang="en-US" sz="2000" dirty="0" smtClean="0">
                <a:latin typeface="Calibri" pitchFamily="34" charset="0"/>
                <a:cs typeface="Calibri" pitchFamily="34" charset="0"/>
              </a:rPr>
              <a:t>recording transactions </a:t>
            </a:r>
            <a:r>
              <a:rPr lang="en-US" sz="2000" dirty="0" smtClean="0">
                <a:latin typeface="Calibri" pitchFamily="34" charset="0"/>
                <a:cs typeface="Calibri" pitchFamily="34" charset="0"/>
              </a:rPr>
              <a:t>in the books :</a:t>
            </a:r>
            <a:endParaRPr lang="en-US" sz="2000"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419100"/>
            <a:ext cx="8534400" cy="6362700"/>
          </a:xfrm>
        </p:spPr>
        <p:txBody>
          <a:bodyPr>
            <a:noAutofit/>
          </a:bodyPr>
          <a:lstStyle/>
          <a:p>
            <a:pPr marL="539496" indent="-457200">
              <a:buAutoNum type="alphaLcParenBoth"/>
            </a:pPr>
            <a:r>
              <a:rPr lang="en-US" sz="2200" b="1" dirty="0" smtClean="0">
                <a:solidFill>
                  <a:srgbClr val="FF0000"/>
                </a:solidFill>
                <a:latin typeface="Calibri" pitchFamily="34" charset="0"/>
                <a:cs typeface="Calibri" pitchFamily="34" charset="0"/>
              </a:rPr>
              <a:t>Branch </a:t>
            </a:r>
            <a:r>
              <a:rPr lang="en-US" sz="2200" b="1" dirty="0" smtClean="0">
                <a:solidFill>
                  <a:srgbClr val="FF0000"/>
                </a:solidFill>
                <a:latin typeface="Calibri" pitchFamily="34" charset="0"/>
                <a:cs typeface="Calibri" pitchFamily="34" charset="0"/>
              </a:rPr>
              <a:t>receiving goods from head office at cost price and making cash </a:t>
            </a:r>
            <a:r>
              <a:rPr lang="en-US" sz="2200" b="1" dirty="0" smtClean="0">
                <a:solidFill>
                  <a:srgbClr val="FF0000"/>
                </a:solidFill>
                <a:latin typeface="Calibri" pitchFamily="34" charset="0"/>
                <a:cs typeface="Calibri" pitchFamily="34" charset="0"/>
              </a:rPr>
              <a:t>sales only </a:t>
            </a:r>
            <a:r>
              <a:rPr lang="en-US" sz="2200" b="1" dirty="0" smtClean="0">
                <a:solidFill>
                  <a:srgbClr val="FF0000"/>
                </a:solidFill>
                <a:latin typeface="Calibri" pitchFamily="34" charset="0"/>
                <a:cs typeface="Calibri" pitchFamily="34" charset="0"/>
              </a:rPr>
              <a:t>: </a:t>
            </a:r>
            <a:endParaRPr lang="en-US" sz="2200" b="1" dirty="0" smtClean="0">
              <a:solidFill>
                <a:srgbClr val="FF0000"/>
              </a:solidFill>
              <a:latin typeface="Calibri" pitchFamily="34" charset="0"/>
              <a:cs typeface="Calibri" pitchFamily="34" charset="0"/>
            </a:endParaRPr>
          </a:p>
          <a:p>
            <a:pPr marL="539496" indent="-457200" algn="just">
              <a:buNone/>
            </a:pPr>
            <a:r>
              <a:rPr lang="en-US" sz="2400" b="1" dirty="0" smtClean="0"/>
              <a:t>	</a:t>
            </a:r>
            <a:r>
              <a:rPr lang="en-US" sz="2000" dirty="0" smtClean="0">
                <a:latin typeface="Calibri" pitchFamily="34" charset="0"/>
                <a:cs typeface="Calibri" pitchFamily="34" charset="0"/>
              </a:rPr>
              <a:t>These </a:t>
            </a:r>
            <a:r>
              <a:rPr lang="en-US" sz="2000" dirty="0" smtClean="0">
                <a:latin typeface="Calibri" pitchFamily="34" charset="0"/>
                <a:cs typeface="Calibri" pitchFamily="34" charset="0"/>
              </a:rPr>
              <a:t>branches receive goods from head office at </a:t>
            </a:r>
            <a:r>
              <a:rPr lang="en-US" sz="2000" dirty="0" smtClean="0">
                <a:latin typeface="Calibri" pitchFamily="34" charset="0"/>
                <a:cs typeface="Calibri" pitchFamily="34" charset="0"/>
              </a:rPr>
              <a:t>cost price</a:t>
            </a:r>
            <a:r>
              <a:rPr lang="en-US" sz="2000" dirty="0" smtClean="0">
                <a:latin typeface="Calibri" pitchFamily="34" charset="0"/>
                <a:cs typeface="Calibri" pitchFamily="34" charset="0"/>
              </a:rPr>
              <a:t>, sell for cash only and </a:t>
            </a:r>
            <a:r>
              <a:rPr lang="en-US" sz="2000" dirty="0" smtClean="0">
                <a:latin typeface="Calibri" pitchFamily="34" charset="0"/>
                <a:cs typeface="Calibri" pitchFamily="34" charset="0"/>
              </a:rPr>
              <a:t>remit the </a:t>
            </a:r>
            <a:r>
              <a:rPr lang="en-US" sz="2000" dirty="0" smtClean="0">
                <a:latin typeface="Calibri" pitchFamily="34" charset="0"/>
                <a:cs typeface="Calibri" pitchFamily="34" charset="0"/>
              </a:rPr>
              <a:t>cash collected to the head office. All expenses of the branch are directly paid by the </a:t>
            </a:r>
            <a:r>
              <a:rPr lang="en-US" sz="2000" dirty="0" smtClean="0">
                <a:latin typeface="Calibri" pitchFamily="34" charset="0"/>
                <a:cs typeface="Calibri" pitchFamily="34" charset="0"/>
              </a:rPr>
              <a:t>head office</a:t>
            </a:r>
            <a:r>
              <a:rPr lang="en-US" sz="2000" dirty="0" smtClean="0">
                <a:latin typeface="Calibri" pitchFamily="34" charset="0"/>
                <a:cs typeface="Calibri" pitchFamily="34" charset="0"/>
              </a:rPr>
              <a:t>. These branches do </a:t>
            </a:r>
            <a:r>
              <a:rPr lang="en-US" sz="2000" dirty="0" smtClean="0">
                <a:latin typeface="Calibri" pitchFamily="34" charset="0"/>
                <a:cs typeface="Calibri" pitchFamily="34" charset="0"/>
              </a:rPr>
              <a:t>not </a:t>
            </a:r>
            <a:r>
              <a:rPr lang="en-US" sz="2000" dirty="0" smtClean="0">
                <a:latin typeface="Calibri" pitchFamily="34" charset="0"/>
                <a:cs typeface="Calibri" pitchFamily="34" charset="0"/>
              </a:rPr>
              <a:t>make its own set of books. To find out the profit or loss of </a:t>
            </a:r>
            <a:r>
              <a:rPr lang="en-US" sz="2000" dirty="0" smtClean="0">
                <a:latin typeface="Calibri" pitchFamily="34" charset="0"/>
                <a:cs typeface="Calibri" pitchFamily="34" charset="0"/>
              </a:rPr>
              <a:t>these branches</a:t>
            </a:r>
            <a:r>
              <a:rPr lang="en-US" sz="2000" dirty="0" smtClean="0">
                <a:latin typeface="Calibri" pitchFamily="34" charset="0"/>
                <a:cs typeface="Calibri" pitchFamily="34" charset="0"/>
              </a:rPr>
              <a:t>, the following accounting entries are passed in the books of the head office :</a:t>
            </a:r>
          </a:p>
          <a:p>
            <a:pPr algn="just">
              <a:buNone/>
            </a:pPr>
            <a:endParaRPr lang="en-US" sz="2000" b="1" dirty="0" smtClean="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pic>
        <p:nvPicPr>
          <p:cNvPr id="3074" name="Picture 2"/>
          <p:cNvPicPr>
            <a:picLocks noChangeAspect="1" noChangeArrowheads="1"/>
          </p:cNvPicPr>
          <p:nvPr/>
        </p:nvPicPr>
        <p:blipFill>
          <a:blip r:embed="rId2"/>
          <a:srcRect/>
          <a:stretch>
            <a:fillRect/>
          </a:stretch>
        </p:blipFill>
        <p:spPr bwMode="auto">
          <a:xfrm>
            <a:off x="1066800" y="2952750"/>
            <a:ext cx="7239000" cy="3219450"/>
          </a:xfrm>
          <a:prstGeom prst="rect">
            <a:avLst/>
          </a:prstGeom>
          <a:noFill/>
          <a:ln w="9525">
            <a:noFill/>
            <a:miter lim="800000"/>
            <a:headEnd/>
            <a:tailEnd/>
          </a:ln>
          <a:effectLst/>
        </p:spPr>
      </p:pic>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pic>
        <p:nvPicPr>
          <p:cNvPr id="4098" name="Picture 2"/>
          <p:cNvPicPr>
            <a:picLocks noChangeAspect="1" noChangeArrowheads="1"/>
          </p:cNvPicPr>
          <p:nvPr/>
        </p:nvPicPr>
        <p:blipFill>
          <a:blip r:embed="rId2"/>
          <a:srcRect/>
          <a:stretch>
            <a:fillRect/>
          </a:stretch>
        </p:blipFill>
        <p:spPr bwMode="auto">
          <a:xfrm>
            <a:off x="990600" y="523875"/>
            <a:ext cx="7543800" cy="3209925"/>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990600" y="3733800"/>
            <a:ext cx="7772400" cy="2362200"/>
          </a:xfrm>
          <a:prstGeom prst="rect">
            <a:avLst/>
          </a:prstGeom>
          <a:noFill/>
          <a:ln w="9525">
            <a:noFill/>
            <a:miter lim="800000"/>
            <a:headEnd/>
            <a:tailEnd/>
          </a:ln>
          <a:effectLst/>
        </p:spPr>
      </p:pic>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pic>
        <p:nvPicPr>
          <p:cNvPr id="5122" name="Picture 2"/>
          <p:cNvPicPr>
            <a:picLocks noChangeAspect="1" noChangeArrowheads="1"/>
          </p:cNvPicPr>
          <p:nvPr/>
        </p:nvPicPr>
        <p:blipFill>
          <a:blip r:embed="rId2"/>
          <a:srcRect/>
          <a:stretch>
            <a:fillRect/>
          </a:stretch>
        </p:blipFill>
        <p:spPr bwMode="auto">
          <a:xfrm>
            <a:off x="1066800" y="533400"/>
            <a:ext cx="7772400" cy="4305300"/>
          </a:xfrm>
          <a:prstGeom prst="rect">
            <a:avLst/>
          </a:prstGeom>
          <a:noFill/>
          <a:ln w="9525">
            <a:noFill/>
            <a:miter lim="800000"/>
            <a:headEnd/>
            <a:tailEnd/>
          </a:ln>
          <a:effectLst/>
        </p:spPr>
      </p:pic>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9</a:t>
            </a:fld>
            <a:endParaRPr lang="en-US"/>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4119</TotalTime>
  <Words>434</Words>
  <Application>Microsoft Office PowerPoint</Application>
  <PresentationFormat>On-screen Show (4:3)</PresentationFormat>
  <Paragraphs>44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      WELCOME Class: B.Com – Part-1  Subject: Financial Accounting TOPIC: Branch Accounts – Part - 1</vt:lpstr>
      <vt:lpstr>Meaning of Branch and Branch Accounts:</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368</cp:revision>
  <dcterms:created xsi:type="dcterms:W3CDTF">2011-08-23T10:02:56Z</dcterms:created>
  <dcterms:modified xsi:type="dcterms:W3CDTF">2020-04-14T08:14:38Z</dcterms:modified>
</cp:coreProperties>
</file>